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2" d="100"/>
          <a:sy n="142" d="100"/>
        </p:scale>
        <p:origin x="-108" y="-90"/>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pPr lvl="0" algn="r">
                <a:spcBef>
                  <a:spcPts val="0"/>
                </a:spcBef>
                <a:buNone/>
              </a:p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690100"/>
            <a:ext cx="8520600" cy="2052600"/>
          </a:xfrm>
          <a:prstGeom prst="rect">
            <a:avLst/>
          </a:prstGeom>
        </p:spPr>
        <p:txBody>
          <a:bodyPr lIns="91425" tIns="91425" rIns="91425" bIns="91425" anchor="b" anchorCtr="0">
            <a:noAutofit/>
          </a:bodyPr>
          <a:lstStyle/>
          <a:p>
            <a:pPr lvl="0">
              <a:lnSpc>
                <a:spcPct val="115000"/>
              </a:lnSpc>
              <a:spcBef>
                <a:spcPts val="0"/>
              </a:spcBef>
              <a:spcAft>
                <a:spcPts val="1000"/>
              </a:spcAft>
              <a:buClr>
                <a:schemeClr val="dk1"/>
              </a:buClr>
              <a:buSzPct val="25000"/>
              <a:buFont typeface="Arial"/>
              <a:buNone/>
            </a:pPr>
            <a:r>
              <a:rPr lang="en" sz="4800">
                <a:latin typeface="Courier New"/>
                <a:ea typeface="Courier New"/>
                <a:cs typeface="Courier New"/>
                <a:sym typeface="Courier New"/>
              </a:rPr>
              <a:t>Career Research Project</a:t>
            </a:r>
          </a:p>
        </p:txBody>
      </p:sp>
      <p:sp>
        <p:nvSpPr>
          <p:cNvPr id="55" name="Shape 55"/>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r>
              <a:rPr lang="en">
                <a:latin typeface="Courier New"/>
                <a:ea typeface="Courier New"/>
                <a:cs typeface="Courier New"/>
                <a:sym typeface="Courier New"/>
              </a:rPr>
              <a:t>Alison Ritz</a:t>
            </a: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latin typeface="Courier New"/>
                <a:ea typeface="Courier New"/>
                <a:cs typeface="Courier New"/>
                <a:sym typeface="Courier New"/>
              </a:rPr>
              <a:t>Equine (Horse) Trainer</a:t>
            </a:r>
          </a:p>
        </p:txBody>
      </p:sp>
      <p:sp>
        <p:nvSpPr>
          <p:cNvPr id="61" name="Shape 6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lnSpc>
                <a:spcPct val="100000"/>
              </a:lnSpc>
              <a:spcBef>
                <a:spcPts val="0"/>
              </a:spcBef>
              <a:buNone/>
            </a:pPr>
            <a:r>
              <a:rPr lang="en">
                <a:solidFill>
                  <a:srgbClr val="000000"/>
                </a:solidFill>
                <a:latin typeface="Times New Roman"/>
                <a:ea typeface="Times New Roman"/>
                <a:cs typeface="Times New Roman"/>
                <a:sym typeface="Times New Roman"/>
              </a:rPr>
              <a:t>Job Description and why I want to do this….</a:t>
            </a:r>
          </a:p>
          <a:p>
            <a:pPr marL="457200" lvl="0" indent="-317500" rtl="0">
              <a:lnSpc>
                <a:spcPct val="100000"/>
              </a:lnSpc>
              <a:spcBef>
                <a:spcPts val="0"/>
              </a:spcBef>
              <a:buClr>
                <a:srgbClr val="000000"/>
              </a:buClr>
              <a:buSzPct val="100000"/>
              <a:buFont typeface="Times New Roman"/>
            </a:pPr>
            <a:r>
              <a:rPr lang="en" sz="1400">
                <a:solidFill>
                  <a:srgbClr val="000000"/>
                </a:solidFill>
                <a:latin typeface="Times New Roman"/>
                <a:ea typeface="Times New Roman"/>
                <a:cs typeface="Times New Roman"/>
                <a:sym typeface="Times New Roman"/>
              </a:rPr>
              <a:t>Horse trainers, also called equine trainers, work with horses to prepare them for riders, races, trail work and/or horse shows. They help horses adapt to wearing saddles and bridles, teach vital riding commands and work with the animals to correct behavioral issues related to abuse or other trauma. Horse trainers are required to have expert riding skills and a thorough knowledge of horse management. Patience and a love of animals can also be extremely beneficial.</a:t>
            </a:r>
          </a:p>
          <a:p>
            <a:pPr marL="457200" lvl="0" indent="-317500" rtl="0">
              <a:lnSpc>
                <a:spcPct val="100000"/>
              </a:lnSpc>
              <a:spcBef>
                <a:spcPts val="0"/>
              </a:spcBef>
              <a:buClr>
                <a:srgbClr val="000000"/>
              </a:buClr>
              <a:buSzPct val="100000"/>
              <a:buFont typeface="Times New Roman"/>
            </a:pPr>
            <a:r>
              <a:rPr lang="en" sz="1400">
                <a:solidFill>
                  <a:srgbClr val="000000"/>
                </a:solidFill>
                <a:latin typeface="Times New Roman"/>
                <a:ea typeface="Times New Roman"/>
                <a:cs typeface="Times New Roman"/>
                <a:sym typeface="Times New Roman"/>
              </a:rPr>
              <a:t>I would like to go into this career because I have always had a passion for working with horses. I have also been riding for as long as I can remember and I was in 4H for 2 years.</a:t>
            </a:r>
          </a:p>
          <a:p>
            <a:pPr marL="457200" lvl="0" indent="-317500" rtl="0">
              <a:lnSpc>
                <a:spcPct val="100000"/>
              </a:lnSpc>
              <a:spcBef>
                <a:spcPts val="0"/>
              </a:spcBef>
              <a:buClr>
                <a:srgbClr val="000000"/>
              </a:buClr>
              <a:buSzPct val="100000"/>
              <a:buFont typeface="Times New Roman"/>
            </a:pPr>
            <a:r>
              <a:rPr lang="en" sz="1400" u="sng">
                <a:solidFill>
                  <a:srgbClr val="000000"/>
                </a:solidFill>
                <a:latin typeface="Times New Roman"/>
                <a:ea typeface="Times New Roman"/>
                <a:cs typeface="Times New Roman"/>
                <a:sym typeface="Times New Roman"/>
              </a:rPr>
              <a:t>Career Cluster</a:t>
            </a:r>
            <a:r>
              <a:rPr lang="en" sz="1400">
                <a:solidFill>
                  <a:srgbClr val="000000"/>
                </a:solidFill>
                <a:latin typeface="Times New Roman"/>
                <a:ea typeface="Times New Roman"/>
                <a:cs typeface="Times New Roman"/>
                <a:sym typeface="Times New Roman"/>
              </a:rPr>
              <a:t>-Human Service/Education and Training</a:t>
            </a:r>
          </a:p>
          <a:p>
            <a:pPr marL="457200" lvl="0" indent="-317500" rtl="0">
              <a:lnSpc>
                <a:spcPct val="100000"/>
              </a:lnSpc>
              <a:spcBef>
                <a:spcPts val="0"/>
              </a:spcBef>
              <a:buClr>
                <a:srgbClr val="000000"/>
              </a:buClr>
              <a:buSzPct val="100000"/>
              <a:buFont typeface="Times New Roman"/>
            </a:pPr>
            <a:r>
              <a:rPr lang="en" sz="1400">
                <a:solidFill>
                  <a:srgbClr val="000000"/>
                </a:solidFill>
                <a:latin typeface="Times New Roman"/>
                <a:ea typeface="Times New Roman"/>
                <a:cs typeface="Times New Roman"/>
                <a:sym typeface="Times New Roman"/>
              </a:rPr>
              <a:t>I also love this job because I could stay where I sm or move anywhere close to rural areas.</a:t>
            </a:r>
          </a:p>
          <a:p>
            <a:pPr lvl="0" rtl="0">
              <a:lnSpc>
                <a:spcPct val="100000"/>
              </a:lnSpc>
              <a:spcBef>
                <a:spcPts val="0"/>
              </a:spcBef>
              <a:buNone/>
            </a:pPr>
            <a:endParaRPr sz="1400">
              <a:solidFill>
                <a:srgbClr val="000000"/>
              </a:solidFill>
              <a:latin typeface="Times New Roman"/>
              <a:ea typeface="Times New Roman"/>
              <a:cs typeface="Times New Roman"/>
              <a:sym typeface="Times New Roman"/>
            </a:endParaRPr>
          </a:p>
        </p:txBody>
      </p:sp>
      <p:pic>
        <p:nvPicPr>
          <p:cNvPr id="62" name="Shape 62"/>
          <p:cNvPicPr preferRelativeResize="0"/>
          <p:nvPr/>
        </p:nvPicPr>
        <p:blipFill>
          <a:blip r:embed="rId3">
            <a:alphaModFix/>
          </a:blip>
          <a:stretch>
            <a:fillRect/>
          </a:stretch>
        </p:blipFill>
        <p:spPr>
          <a:xfrm>
            <a:off x="6677025" y="386099"/>
            <a:ext cx="1714250" cy="1137624"/>
          </a:xfrm>
          <a:prstGeom prst="rect">
            <a:avLst/>
          </a:prstGeom>
          <a:noFill/>
          <a:ln>
            <a:noFill/>
          </a:ln>
        </p:spPr>
      </p:pic>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Characteristics</a:t>
            </a:r>
          </a:p>
        </p:txBody>
      </p:sp>
      <p:sp>
        <p:nvSpPr>
          <p:cNvPr id="68" name="Shape 68"/>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92100" rtl="0">
              <a:lnSpc>
                <a:spcPct val="100000"/>
              </a:lnSpc>
              <a:spcBef>
                <a:spcPts val="0"/>
              </a:spcBef>
              <a:buClr>
                <a:srgbClr val="000000"/>
              </a:buClr>
              <a:buSzPct val="100000"/>
              <a:buFont typeface="Times New Roman"/>
            </a:pPr>
            <a:r>
              <a:rPr lang="en" sz="1000" u="sng">
                <a:solidFill>
                  <a:srgbClr val="000000"/>
                </a:solidFill>
                <a:latin typeface="Times New Roman"/>
                <a:ea typeface="Times New Roman"/>
                <a:cs typeface="Times New Roman"/>
                <a:sym typeface="Times New Roman"/>
              </a:rPr>
              <a:t>Values</a:t>
            </a:r>
            <a:r>
              <a:rPr lang="en" sz="1000">
                <a:solidFill>
                  <a:srgbClr val="000000"/>
                </a:solidFill>
                <a:latin typeface="Times New Roman"/>
                <a:ea typeface="Times New Roman"/>
                <a:cs typeface="Times New Roman"/>
                <a:sym typeface="Times New Roman"/>
              </a:rPr>
              <a:t>- Patience, and understanding</a:t>
            </a:r>
          </a:p>
          <a:p>
            <a:pPr marL="457200" lvl="0" indent="-292100" rtl="0">
              <a:lnSpc>
                <a:spcPct val="100000"/>
              </a:lnSpc>
              <a:spcBef>
                <a:spcPts val="0"/>
              </a:spcBef>
              <a:buClr>
                <a:srgbClr val="000000"/>
              </a:buClr>
              <a:buSzPct val="100000"/>
              <a:buFont typeface="Times New Roman"/>
            </a:pPr>
            <a:r>
              <a:rPr lang="en" sz="1000" u="sng">
                <a:solidFill>
                  <a:srgbClr val="000000"/>
                </a:solidFill>
                <a:latin typeface="Times New Roman"/>
                <a:ea typeface="Times New Roman"/>
                <a:cs typeface="Times New Roman"/>
                <a:sym typeface="Times New Roman"/>
              </a:rPr>
              <a:t>Tasks and responsibilities</a:t>
            </a:r>
            <a:r>
              <a:rPr lang="en" sz="1000">
                <a:solidFill>
                  <a:srgbClr val="000000"/>
                </a:solidFill>
                <a:latin typeface="Times New Roman"/>
                <a:ea typeface="Times New Roman"/>
                <a:cs typeface="Times New Roman"/>
                <a:sym typeface="Times New Roman"/>
              </a:rPr>
              <a:t>- </a:t>
            </a:r>
            <a:r>
              <a:rPr lang="en" sz="1000">
                <a:solidFill>
                  <a:srgbClr val="000000"/>
                </a:solidFill>
                <a:highlight>
                  <a:srgbClr val="FFFFFF"/>
                </a:highlight>
                <a:latin typeface="Times New Roman"/>
                <a:ea typeface="Times New Roman"/>
                <a:cs typeface="Times New Roman"/>
                <a:sym typeface="Times New Roman"/>
              </a:rPr>
              <a:t>Horse trainers use their voices and plenty of physical contact. Most trainers also observe a horse's nutrition, feeding habits and health, which may be discussed with veterinarians and horse nutritionists if the trainer suspects the animal is ill. Because horses are frightened easily, horse trainers work on ways to counteract that tendency. Throughout the training period, horse trainers may be thrown off the horse, stomped on, kicked or bitten. In addition to training horses, horse trainers also teach people how to interact with horses properly. Horse trainers teach jockeys how to direct and manage racehorses. They also teach horse owners how to care for and handle horses.Cleaning horse stables and grooming are sometimes the duties of horse trainers. If these duties are delegated to other equine workers, the horse trainer supervises the chores. Horse trainers also acclimate horses to walking onto horse trailers to get them used to being relocated whenever necessary.</a:t>
            </a:r>
          </a:p>
          <a:p>
            <a:pPr marL="457200" lvl="0" indent="-292100" rtl="0">
              <a:lnSpc>
                <a:spcPct val="100000"/>
              </a:lnSpc>
              <a:spcBef>
                <a:spcPts val="0"/>
              </a:spcBef>
              <a:buClr>
                <a:srgbClr val="000000"/>
              </a:buClr>
              <a:buSzPct val="100000"/>
              <a:buFont typeface="Times New Roman"/>
            </a:pPr>
            <a:r>
              <a:rPr lang="en" sz="1000" u="sng">
                <a:solidFill>
                  <a:srgbClr val="000000"/>
                </a:solidFill>
                <a:latin typeface="Times New Roman"/>
                <a:ea typeface="Times New Roman"/>
                <a:cs typeface="Times New Roman"/>
                <a:sym typeface="Times New Roman"/>
              </a:rPr>
              <a:t>Work environment/hours</a:t>
            </a:r>
            <a:r>
              <a:rPr lang="en" sz="1000">
                <a:solidFill>
                  <a:srgbClr val="000000"/>
                </a:solidFill>
                <a:latin typeface="Times New Roman"/>
                <a:ea typeface="Times New Roman"/>
                <a:cs typeface="Times New Roman"/>
                <a:sym typeface="Times New Roman"/>
              </a:rPr>
              <a:t>-</a:t>
            </a:r>
            <a:r>
              <a:rPr lang="en" sz="1000">
                <a:solidFill>
                  <a:srgbClr val="000000"/>
                </a:solidFill>
                <a:highlight>
                  <a:srgbClr val="FFFFFF"/>
                </a:highlight>
                <a:latin typeface="Times New Roman"/>
                <a:ea typeface="Times New Roman"/>
                <a:cs typeface="Times New Roman"/>
                <a:sym typeface="Times New Roman"/>
              </a:rPr>
              <a:t>Horse trainers may be required to start work early and finish late. Even those that are self-employed may work long hours. The work may be in hot and not-so-clean conditions.</a:t>
            </a:r>
          </a:p>
          <a:p>
            <a:pPr marL="457200" lvl="0" indent="-292100" rtl="0">
              <a:lnSpc>
                <a:spcPct val="100000"/>
              </a:lnSpc>
              <a:spcBef>
                <a:spcPts val="0"/>
              </a:spcBef>
              <a:buClr>
                <a:srgbClr val="000000"/>
              </a:buClr>
              <a:buSzPct val="100000"/>
              <a:buFont typeface="Times New Roman"/>
            </a:pPr>
            <a:r>
              <a:rPr lang="en" sz="1000" u="sng">
                <a:solidFill>
                  <a:srgbClr val="000000"/>
                </a:solidFill>
                <a:highlight>
                  <a:srgbClr val="FFFFFF"/>
                </a:highlight>
                <a:latin typeface="Times New Roman"/>
                <a:ea typeface="Times New Roman"/>
                <a:cs typeface="Times New Roman"/>
                <a:sym typeface="Times New Roman"/>
              </a:rPr>
              <a:t>Salary</a:t>
            </a:r>
            <a:r>
              <a:rPr lang="en" sz="1000">
                <a:solidFill>
                  <a:srgbClr val="000000"/>
                </a:solidFill>
                <a:highlight>
                  <a:srgbClr val="FFFFFF"/>
                </a:highlight>
                <a:latin typeface="Times New Roman"/>
                <a:ea typeface="Times New Roman"/>
                <a:cs typeface="Times New Roman"/>
                <a:sym typeface="Times New Roman"/>
              </a:rPr>
              <a:t>-</a:t>
            </a:r>
            <a:r>
              <a:rPr lang="en" sz="1000">
                <a:solidFill>
                  <a:srgbClr val="000000"/>
                </a:solidFill>
                <a:latin typeface="Times New Roman"/>
                <a:ea typeface="Times New Roman"/>
                <a:cs typeface="Times New Roman"/>
                <a:sym typeface="Times New Roman"/>
              </a:rPr>
              <a:t> </a:t>
            </a:r>
            <a:r>
              <a:rPr lang="en" sz="1000">
                <a:solidFill>
                  <a:srgbClr val="000000"/>
                </a:solidFill>
                <a:highlight>
                  <a:srgbClr val="FFFFFF"/>
                </a:highlight>
                <a:latin typeface="Times New Roman"/>
                <a:ea typeface="Times New Roman"/>
                <a:cs typeface="Times New Roman"/>
                <a:sym typeface="Times New Roman"/>
              </a:rPr>
              <a:t>on average, horse trainers can expect to earn at least $835 per week ($43 399 per year), earnings will depend on the level of demand for their services, as well as their level of skill and experience. In many cases, the trainer will receive a percentage of the race winnings.</a:t>
            </a:r>
          </a:p>
          <a:p>
            <a:pPr marL="457200" lvl="0" indent="-292100" rtl="0">
              <a:lnSpc>
                <a:spcPct val="100000"/>
              </a:lnSpc>
              <a:spcBef>
                <a:spcPts val="0"/>
              </a:spcBef>
              <a:buClr>
                <a:srgbClr val="000000"/>
              </a:buClr>
              <a:buSzPct val="100000"/>
              <a:buFont typeface="Times New Roman"/>
            </a:pPr>
            <a:r>
              <a:rPr lang="en" sz="1000" u="sng">
                <a:solidFill>
                  <a:srgbClr val="000000"/>
                </a:solidFill>
                <a:highlight>
                  <a:srgbClr val="FFFFFF"/>
                </a:highlight>
                <a:latin typeface="Times New Roman"/>
                <a:ea typeface="Times New Roman"/>
                <a:cs typeface="Times New Roman"/>
                <a:sym typeface="Times New Roman"/>
              </a:rPr>
              <a:t>Education and training- </a:t>
            </a:r>
            <a:r>
              <a:rPr lang="en" sz="1000">
                <a:solidFill>
                  <a:srgbClr val="000000"/>
                </a:solidFill>
                <a:highlight>
                  <a:srgbClr val="FFFFFF"/>
                </a:highlight>
                <a:latin typeface="Times New Roman"/>
                <a:ea typeface="Times New Roman"/>
                <a:cs typeface="Times New Roman"/>
                <a:sym typeface="Times New Roman"/>
              </a:rPr>
              <a:t>Some horse trainers work as horse trainer apprentices where they perform stable chores, exercise horses, feed and groom horses and any other duties their mentors ask. Completing an equine studies program, which is offered by some colleges, is another way horse trainers learn required skills. Courses may include horsemanship, equine anatomy and physiology, facility management, equine behavior, animal ethics and welfare, equine nutrition and equine diseases.</a:t>
            </a:r>
          </a:p>
          <a:p>
            <a:pPr marL="457200" lvl="0" indent="-292100" rtl="0">
              <a:lnSpc>
                <a:spcPct val="100000"/>
              </a:lnSpc>
              <a:spcBef>
                <a:spcPts val="0"/>
              </a:spcBef>
              <a:spcAft>
                <a:spcPts val="0"/>
              </a:spcAft>
              <a:buClr>
                <a:srgbClr val="000000"/>
              </a:buClr>
              <a:buSzPct val="100000"/>
              <a:buFont typeface="Times New Roman"/>
            </a:pPr>
            <a:r>
              <a:rPr lang="en" sz="1000" u="sng">
                <a:solidFill>
                  <a:srgbClr val="000000"/>
                </a:solidFill>
                <a:highlight>
                  <a:srgbClr val="FFFFFF"/>
                </a:highlight>
                <a:latin typeface="Times New Roman"/>
                <a:ea typeface="Times New Roman"/>
                <a:cs typeface="Times New Roman"/>
                <a:sym typeface="Times New Roman"/>
              </a:rPr>
              <a:t>Career outlook</a:t>
            </a:r>
            <a:r>
              <a:rPr lang="en" sz="1000">
                <a:solidFill>
                  <a:srgbClr val="000000"/>
                </a:solidFill>
                <a:highlight>
                  <a:srgbClr val="FFFFFF"/>
                </a:highlight>
                <a:latin typeface="Times New Roman"/>
                <a:ea typeface="Times New Roman"/>
                <a:cs typeface="Times New Roman"/>
                <a:sym typeface="Times New Roman"/>
              </a:rPr>
              <a:t>- According to the BLS, animal trainers earned an average yearly wage of $32,400 in May 2014. The top ten percent of these professionals took in $57,160 or more every year, while the bottom ten percent of workers made $17,650 or less annually.</a:t>
            </a: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132725" y="390550"/>
            <a:ext cx="8520600" cy="572700"/>
          </a:xfrm>
          <a:prstGeom prst="rect">
            <a:avLst/>
          </a:prstGeom>
        </p:spPr>
        <p:txBody>
          <a:bodyPr lIns="91425" tIns="91425" rIns="91425" bIns="91425" anchor="t" anchorCtr="0">
            <a:noAutofit/>
          </a:bodyPr>
          <a:lstStyle/>
          <a:p>
            <a:pPr lvl="0">
              <a:spcBef>
                <a:spcPts val="0"/>
              </a:spcBef>
              <a:buNone/>
            </a:pPr>
            <a:r>
              <a:rPr lang="en">
                <a:latin typeface="Courier New"/>
                <a:ea typeface="Courier New"/>
                <a:cs typeface="Courier New"/>
                <a:sym typeface="Courier New"/>
              </a:rPr>
              <a:t>Choir teacher</a:t>
            </a:r>
          </a:p>
        </p:txBody>
      </p:sp>
      <p:sp>
        <p:nvSpPr>
          <p:cNvPr id="74" name="Shape 74"/>
          <p:cNvSpPr txBox="1">
            <a:spLocks noGrp="1"/>
          </p:cNvSpPr>
          <p:nvPr>
            <p:ph type="body" idx="1"/>
          </p:nvPr>
        </p:nvSpPr>
        <p:spPr>
          <a:xfrm>
            <a:off x="311700" y="1206950"/>
            <a:ext cx="8520600" cy="3416400"/>
          </a:xfrm>
          <a:prstGeom prst="rect">
            <a:avLst/>
          </a:prstGeom>
        </p:spPr>
        <p:txBody>
          <a:bodyPr lIns="91425" tIns="91425" rIns="91425" bIns="91425" anchor="t" anchorCtr="0">
            <a:noAutofit/>
          </a:bodyPr>
          <a:lstStyle/>
          <a:p>
            <a:pPr lvl="0" rtl="0">
              <a:lnSpc>
                <a:spcPct val="100000"/>
              </a:lnSpc>
              <a:spcBef>
                <a:spcPts val="0"/>
              </a:spcBef>
              <a:buNone/>
            </a:pPr>
            <a:r>
              <a:rPr lang="en">
                <a:solidFill>
                  <a:srgbClr val="000000"/>
                </a:solidFill>
                <a:latin typeface="Times New Roman"/>
                <a:ea typeface="Times New Roman"/>
                <a:cs typeface="Times New Roman"/>
                <a:sym typeface="Times New Roman"/>
              </a:rPr>
              <a:t>Job Description and why I want to do this...</a:t>
            </a:r>
          </a:p>
          <a:p>
            <a:pPr marL="457200" lvl="0" indent="-317500" rtl="0">
              <a:lnSpc>
                <a:spcPct val="100000"/>
              </a:lnSpc>
              <a:spcBef>
                <a:spcPts val="0"/>
              </a:spcBef>
              <a:buClr>
                <a:srgbClr val="000000"/>
              </a:buClr>
              <a:buSzPct val="100000"/>
              <a:buFont typeface="Times New Roman"/>
            </a:pPr>
            <a:r>
              <a:rPr lang="en" sz="1400">
                <a:solidFill>
                  <a:srgbClr val="000000"/>
                </a:solidFill>
                <a:latin typeface="Times New Roman"/>
                <a:ea typeface="Times New Roman"/>
                <a:cs typeface="Times New Roman"/>
                <a:sym typeface="Times New Roman"/>
              </a:rPr>
              <a:t>Choral directors provide oversight and administration for the vocal music programs of various organizations, such as schools or churches. Choral directors often compose and lead performances of vocal music. Those working in public school systems may also be required to hold music education classes.</a:t>
            </a:r>
          </a:p>
          <a:p>
            <a:pPr marL="457200" lvl="0" indent="-317500" rtl="0">
              <a:lnSpc>
                <a:spcPct val="100000"/>
              </a:lnSpc>
              <a:spcBef>
                <a:spcPts val="0"/>
              </a:spcBef>
              <a:buClr>
                <a:srgbClr val="000000"/>
              </a:buClr>
              <a:buSzPct val="100000"/>
              <a:buFont typeface="Times New Roman"/>
            </a:pPr>
            <a:r>
              <a:rPr lang="en" sz="1400">
                <a:solidFill>
                  <a:srgbClr val="000000"/>
                </a:solidFill>
                <a:latin typeface="Times New Roman"/>
                <a:ea typeface="Times New Roman"/>
                <a:cs typeface="Times New Roman"/>
                <a:sym typeface="Times New Roman"/>
              </a:rPr>
              <a:t>Music has always been a huge part of my life. I have also always loved choir and singing so I believe I would be able to put my passion into teaching students about something that I appreciate so much.</a:t>
            </a:r>
          </a:p>
          <a:p>
            <a:pPr marL="457200" lvl="0" indent="-317500" rtl="0">
              <a:lnSpc>
                <a:spcPct val="100000"/>
              </a:lnSpc>
              <a:spcBef>
                <a:spcPts val="0"/>
              </a:spcBef>
              <a:buClr>
                <a:srgbClr val="000000"/>
              </a:buClr>
              <a:buSzPct val="100000"/>
              <a:buFont typeface="Times New Roman"/>
            </a:pPr>
            <a:r>
              <a:rPr lang="en" sz="1400" u="sng">
                <a:solidFill>
                  <a:srgbClr val="000000"/>
                </a:solidFill>
                <a:latin typeface="Times New Roman"/>
                <a:ea typeface="Times New Roman"/>
                <a:cs typeface="Times New Roman"/>
                <a:sym typeface="Times New Roman"/>
              </a:rPr>
              <a:t>Career Cluster-</a:t>
            </a:r>
            <a:r>
              <a:rPr lang="en" sz="1400">
                <a:solidFill>
                  <a:srgbClr val="000000"/>
                </a:solidFill>
                <a:latin typeface="Times New Roman"/>
                <a:ea typeface="Times New Roman"/>
                <a:cs typeface="Times New Roman"/>
                <a:sym typeface="Times New Roman"/>
              </a:rPr>
              <a:t> Education and Training</a:t>
            </a:r>
          </a:p>
          <a:p>
            <a:pPr marL="457200" lvl="0" indent="-317500">
              <a:lnSpc>
                <a:spcPct val="100000"/>
              </a:lnSpc>
              <a:spcBef>
                <a:spcPts val="0"/>
              </a:spcBef>
              <a:buClr>
                <a:srgbClr val="000000"/>
              </a:buClr>
              <a:buSzPct val="100000"/>
              <a:buFont typeface="Times New Roman"/>
            </a:pPr>
            <a:r>
              <a:rPr lang="en" sz="1400">
                <a:solidFill>
                  <a:srgbClr val="000000"/>
                </a:solidFill>
                <a:latin typeface="Times New Roman"/>
                <a:ea typeface="Times New Roman"/>
                <a:cs typeface="Times New Roman"/>
                <a:sym typeface="Times New Roman"/>
              </a:rPr>
              <a:t>I can live anywhere I wanted.</a:t>
            </a:r>
          </a:p>
        </p:txBody>
      </p:sp>
      <p:pic>
        <p:nvPicPr>
          <p:cNvPr id="75" name="Shape 75"/>
          <p:cNvPicPr preferRelativeResize="0"/>
          <p:nvPr/>
        </p:nvPicPr>
        <p:blipFill>
          <a:blip r:embed="rId3">
            <a:alphaModFix/>
          </a:blip>
          <a:stretch>
            <a:fillRect/>
          </a:stretch>
        </p:blipFill>
        <p:spPr>
          <a:xfrm>
            <a:off x="5789850" y="2974593"/>
            <a:ext cx="2669025" cy="1648749"/>
          </a:xfrm>
          <a:prstGeom prst="rect">
            <a:avLst/>
          </a:prstGeom>
          <a:noFill/>
          <a:ln>
            <a:noFill/>
          </a:ln>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451775"/>
            <a:ext cx="8520600" cy="572700"/>
          </a:xfrm>
          <a:prstGeom prst="rect">
            <a:avLst/>
          </a:prstGeom>
        </p:spPr>
        <p:txBody>
          <a:bodyPr lIns="91425" tIns="91425" rIns="91425" bIns="91425" anchor="t" anchorCtr="0">
            <a:noAutofit/>
          </a:bodyPr>
          <a:lstStyle/>
          <a:p>
            <a:pPr lvl="0">
              <a:spcBef>
                <a:spcPts val="0"/>
              </a:spcBef>
              <a:buNone/>
            </a:pPr>
            <a:r>
              <a:rPr lang="en"/>
              <a:t>Characteristics</a:t>
            </a:r>
          </a:p>
        </p:txBody>
      </p:sp>
      <p:sp>
        <p:nvSpPr>
          <p:cNvPr id="81" name="Shape 8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304800" rtl="0">
              <a:lnSpc>
                <a:spcPct val="100000"/>
              </a:lnSpc>
              <a:spcBef>
                <a:spcPts val="0"/>
              </a:spcBef>
              <a:buClr>
                <a:srgbClr val="000000"/>
              </a:buClr>
              <a:buSzPct val="100000"/>
              <a:buFont typeface="Times New Roman"/>
            </a:pPr>
            <a:r>
              <a:rPr lang="en" sz="1200">
                <a:solidFill>
                  <a:srgbClr val="000000"/>
                </a:solidFill>
                <a:latin typeface="Times New Roman"/>
                <a:ea typeface="Times New Roman"/>
                <a:cs typeface="Times New Roman"/>
                <a:sym typeface="Times New Roman"/>
              </a:rPr>
              <a:t>Values- Friendly, patient, and understanding</a:t>
            </a:r>
          </a:p>
          <a:p>
            <a:pPr marL="457200" lvl="0" indent="-304800" rtl="0">
              <a:lnSpc>
                <a:spcPct val="100000"/>
              </a:lnSpc>
              <a:spcBef>
                <a:spcPts val="0"/>
              </a:spcBef>
              <a:buClr>
                <a:srgbClr val="000000"/>
              </a:buClr>
              <a:buSzPct val="100000"/>
              <a:buFont typeface="Times New Roman"/>
            </a:pPr>
            <a:r>
              <a:rPr lang="en" sz="1200">
                <a:solidFill>
                  <a:srgbClr val="000000"/>
                </a:solidFill>
                <a:latin typeface="Times New Roman"/>
                <a:ea typeface="Times New Roman"/>
                <a:cs typeface="Times New Roman"/>
                <a:sym typeface="Times New Roman"/>
              </a:rPr>
              <a:t>Tasks and responsibilities- </a:t>
            </a:r>
            <a:r>
              <a:rPr lang="en" sz="1200">
                <a:solidFill>
                  <a:srgbClr val="000000"/>
                </a:solidFill>
                <a:highlight>
                  <a:srgbClr val="FFFFFF"/>
                </a:highlight>
                <a:latin typeface="Times New Roman"/>
                <a:ea typeface="Times New Roman"/>
                <a:cs typeface="Times New Roman"/>
                <a:sym typeface="Times New Roman"/>
              </a:rPr>
              <a:t>Responsible for teaching people instrumental techniques, scales, sight reading and music theory, the majority of music teachers help pupils to prepare for music examinations, auditions and live performances. Some might even teach people about recording software, such as Pro Tools and Logic. They may also be responsible for keeping parents up to date on their children’s progress.</a:t>
            </a:r>
          </a:p>
          <a:p>
            <a:pPr marL="457200" lvl="0" indent="-304800" rtl="0">
              <a:lnSpc>
                <a:spcPct val="100000"/>
              </a:lnSpc>
              <a:spcBef>
                <a:spcPts val="0"/>
              </a:spcBef>
              <a:buClr>
                <a:srgbClr val="000000"/>
              </a:buClr>
              <a:buSzPct val="100000"/>
              <a:buFont typeface="Times New Roman"/>
            </a:pPr>
            <a:r>
              <a:rPr lang="en" sz="1200">
                <a:solidFill>
                  <a:srgbClr val="000000"/>
                </a:solidFill>
                <a:highlight>
                  <a:srgbClr val="FFFFFF"/>
                </a:highlight>
                <a:latin typeface="Times New Roman"/>
                <a:ea typeface="Times New Roman"/>
                <a:cs typeface="Times New Roman"/>
                <a:sym typeface="Times New Roman"/>
              </a:rPr>
              <a:t>Work hours-Private music teachers tend to give the majority of lessons in the evenings and at weekends in order to fit around their pupils’ work and school schedules. Therefore, many work part-time. Music teachers are usually required to travel around from school to school and from house to house on a daily basis. </a:t>
            </a:r>
          </a:p>
          <a:p>
            <a:pPr marL="457200" lvl="0" indent="-304800" rtl="0">
              <a:lnSpc>
                <a:spcPct val="100000"/>
              </a:lnSpc>
              <a:spcBef>
                <a:spcPts val="0"/>
              </a:spcBef>
              <a:buClr>
                <a:srgbClr val="000000"/>
              </a:buClr>
              <a:buSzPct val="100000"/>
              <a:buFont typeface="Times New Roman"/>
            </a:pPr>
            <a:r>
              <a:rPr lang="en" sz="1200">
                <a:solidFill>
                  <a:srgbClr val="000000"/>
                </a:solidFill>
                <a:highlight>
                  <a:srgbClr val="FFFFFF"/>
                </a:highlight>
                <a:latin typeface="Times New Roman"/>
                <a:ea typeface="Times New Roman"/>
                <a:cs typeface="Times New Roman"/>
                <a:sym typeface="Times New Roman"/>
              </a:rPr>
              <a:t>Education and training-Some teachers earn their bachelor's degree in music and go on to earn their graduate certificate or master's degree in education. They can also earn their Bachelor of Music degree in music education or take a minor in secondary education with a major in music. Graduates of a doctorate degree in music are prepared for teaching music at the university level.</a:t>
            </a:r>
          </a:p>
          <a:p>
            <a:pPr marL="457200" lvl="0" indent="-304800" rtl="0">
              <a:lnSpc>
                <a:spcPct val="100000"/>
              </a:lnSpc>
              <a:spcBef>
                <a:spcPts val="0"/>
              </a:spcBef>
              <a:buClr>
                <a:srgbClr val="000000"/>
              </a:buClr>
              <a:buSzPct val="100000"/>
              <a:buFont typeface="Times New Roman"/>
            </a:pPr>
            <a:r>
              <a:rPr lang="en" sz="1200">
                <a:solidFill>
                  <a:srgbClr val="000000"/>
                </a:solidFill>
                <a:highlight>
                  <a:srgbClr val="FFFFFF"/>
                </a:highlight>
                <a:latin typeface="Times New Roman"/>
                <a:ea typeface="Times New Roman"/>
                <a:cs typeface="Times New Roman"/>
                <a:sym typeface="Times New Roman"/>
              </a:rPr>
              <a:t>Salary and benefits-Music Teachers in the K-12 system are usually salaried employees. Teachers who give individual lessons are paid by the students themselves, often receiving payment for a month at a time. Lesson times are generally 30 minutes to an hour, with the average hourly wage for Private Teachers around $50/hour.</a:t>
            </a:r>
          </a:p>
          <a:p>
            <a:pPr marL="457200" lvl="0" indent="-304800" rtl="0">
              <a:lnSpc>
                <a:spcPct val="100000"/>
              </a:lnSpc>
              <a:spcBef>
                <a:spcPts val="0"/>
              </a:spcBef>
              <a:buClr>
                <a:srgbClr val="000000"/>
              </a:buClr>
              <a:buSzPct val="100000"/>
              <a:buFont typeface="Times New Roman"/>
            </a:pPr>
            <a:r>
              <a:rPr lang="en" sz="1200">
                <a:solidFill>
                  <a:srgbClr val="000000"/>
                </a:solidFill>
                <a:highlight>
                  <a:srgbClr val="FFFFFF"/>
                </a:highlight>
                <a:latin typeface="Times New Roman"/>
                <a:ea typeface="Times New Roman"/>
                <a:cs typeface="Times New Roman"/>
                <a:sym typeface="Times New Roman"/>
              </a:rPr>
              <a:t>Career outlook- Teachers' pay can vary by the academic level taught. According to the BLS, elementary school teachers earned a median salary of $53,400 in 2012, while middle school teachers earned $53,430, and high school teachers earned $55,050. The BLS reported that post-secondary school music teachers earned median pay of $62,160 that same year.</a:t>
            </a: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latin typeface="Courier New"/>
                <a:ea typeface="Courier New"/>
                <a:cs typeface="Courier New"/>
                <a:sym typeface="Courier New"/>
              </a:rPr>
              <a:t>Criminal Lawyer</a:t>
            </a:r>
          </a:p>
        </p:txBody>
      </p:sp>
      <p:sp>
        <p:nvSpPr>
          <p:cNvPr id="87" name="Shape 87"/>
          <p:cNvSpPr txBox="1">
            <a:spLocks noGrp="1"/>
          </p:cNvSpPr>
          <p:nvPr>
            <p:ph type="body" idx="1"/>
          </p:nvPr>
        </p:nvSpPr>
        <p:spPr>
          <a:xfrm>
            <a:off x="204400" y="1131025"/>
            <a:ext cx="8520600" cy="3416400"/>
          </a:xfrm>
          <a:prstGeom prst="rect">
            <a:avLst/>
          </a:prstGeom>
        </p:spPr>
        <p:txBody>
          <a:bodyPr lIns="91425" tIns="91425" rIns="91425" bIns="91425" anchor="t" anchorCtr="0">
            <a:noAutofit/>
          </a:bodyPr>
          <a:lstStyle/>
          <a:p>
            <a:pPr lvl="0" rtl="0">
              <a:lnSpc>
                <a:spcPct val="100000"/>
              </a:lnSpc>
              <a:spcBef>
                <a:spcPts val="0"/>
              </a:spcBef>
              <a:buClr>
                <a:schemeClr val="dk1"/>
              </a:buClr>
              <a:buSzPct val="91666"/>
              <a:buFont typeface="Arial"/>
              <a:buNone/>
            </a:pPr>
            <a:r>
              <a:rPr lang="en">
                <a:solidFill>
                  <a:schemeClr val="dk1"/>
                </a:solidFill>
                <a:latin typeface="Times New Roman"/>
                <a:ea typeface="Times New Roman"/>
                <a:cs typeface="Times New Roman"/>
                <a:sym typeface="Times New Roman"/>
              </a:rPr>
              <a:t>Job Description and why I want to do this...</a:t>
            </a:r>
          </a:p>
          <a:p>
            <a:pPr marL="457200" lvl="0" indent="-317500" rtl="0">
              <a:lnSpc>
                <a:spcPct val="100000"/>
              </a:lnSpc>
              <a:spcBef>
                <a:spcPts val="0"/>
              </a:spcBef>
              <a:buClr>
                <a:srgbClr val="000000"/>
              </a:buClr>
              <a:buSzPct val="100000"/>
              <a:buFont typeface="Times New Roman"/>
            </a:pPr>
            <a:r>
              <a:rPr lang="en" sz="1400">
                <a:solidFill>
                  <a:srgbClr val="000000"/>
                </a:solidFill>
                <a:latin typeface="Times New Roman"/>
                <a:ea typeface="Times New Roman"/>
                <a:cs typeface="Times New Roman"/>
                <a:sym typeface="Times New Roman"/>
              </a:rPr>
              <a:t>Criminal lawyers have the same basic duties as other lawyers. First, they advise their clients of their legal rights and responsibilities, as well as any potential problems. Second, they represent their clients before the courts. Third, they research rules, regulations, and previous cases. Finally, they prepare legal documents. In each case, lawyers interpret the law and apply it to specific situations. They also deal with cases that involve crimes, like murder, robbery, assault, and fraud.</a:t>
            </a:r>
          </a:p>
          <a:p>
            <a:pPr marL="457200" lvl="0" indent="-317500" rtl="0">
              <a:lnSpc>
                <a:spcPct val="100000"/>
              </a:lnSpc>
              <a:spcBef>
                <a:spcPts val="0"/>
              </a:spcBef>
              <a:buClr>
                <a:srgbClr val="000000"/>
              </a:buClr>
              <a:buSzPct val="100000"/>
              <a:buFont typeface="Times New Roman"/>
            </a:pPr>
            <a:r>
              <a:rPr lang="en" sz="1400">
                <a:solidFill>
                  <a:srgbClr val="000000"/>
                </a:solidFill>
                <a:latin typeface="Times New Roman"/>
                <a:ea typeface="Times New Roman"/>
                <a:cs typeface="Times New Roman"/>
                <a:sym typeface="Times New Roman"/>
              </a:rPr>
              <a:t>I believe I could make a good lawyer because I can always get people to tell the truth and I am very good at persuading people.</a:t>
            </a:r>
          </a:p>
          <a:p>
            <a:pPr marL="457200" lvl="0" indent="-317500" rtl="0">
              <a:lnSpc>
                <a:spcPct val="100000"/>
              </a:lnSpc>
              <a:spcBef>
                <a:spcPts val="0"/>
              </a:spcBef>
              <a:buClr>
                <a:srgbClr val="000000"/>
              </a:buClr>
              <a:buSzPct val="100000"/>
              <a:buFont typeface="Times New Roman"/>
            </a:pPr>
            <a:r>
              <a:rPr lang="en" sz="1400">
                <a:solidFill>
                  <a:srgbClr val="000000"/>
                </a:solidFill>
                <a:latin typeface="Times New Roman"/>
                <a:ea typeface="Times New Roman"/>
                <a:cs typeface="Times New Roman"/>
                <a:sym typeface="Times New Roman"/>
              </a:rPr>
              <a:t>Career Cluster- Law and Public Safety</a:t>
            </a:r>
          </a:p>
          <a:p>
            <a:pPr marL="457200" lvl="0" indent="-317500">
              <a:lnSpc>
                <a:spcPct val="100000"/>
              </a:lnSpc>
              <a:spcBef>
                <a:spcPts val="0"/>
              </a:spcBef>
              <a:buClr>
                <a:srgbClr val="000000"/>
              </a:buClr>
              <a:buSzPct val="100000"/>
              <a:buFont typeface="Times New Roman"/>
            </a:pPr>
            <a:r>
              <a:rPr lang="en" sz="1400">
                <a:solidFill>
                  <a:srgbClr val="000000"/>
                </a:solidFill>
                <a:latin typeface="Times New Roman"/>
                <a:ea typeface="Times New Roman"/>
                <a:cs typeface="Times New Roman"/>
                <a:sym typeface="Times New Roman"/>
              </a:rPr>
              <a:t>I could live in any big city.</a:t>
            </a:r>
          </a:p>
        </p:txBody>
      </p:sp>
      <p:pic>
        <p:nvPicPr>
          <p:cNvPr id="88" name="Shape 88"/>
          <p:cNvPicPr preferRelativeResize="0"/>
          <p:nvPr/>
        </p:nvPicPr>
        <p:blipFill>
          <a:blip r:embed="rId3">
            <a:alphaModFix/>
          </a:blip>
          <a:stretch>
            <a:fillRect/>
          </a:stretch>
        </p:blipFill>
        <p:spPr>
          <a:xfrm>
            <a:off x="6125825" y="3199700"/>
            <a:ext cx="1335449" cy="1622075"/>
          </a:xfrm>
          <a:prstGeom prst="rect">
            <a:avLst/>
          </a:prstGeom>
          <a:noFill/>
          <a:ln>
            <a:noFill/>
          </a:ln>
        </p:spPr>
      </p:pic>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Clr>
                <a:schemeClr val="dk1"/>
              </a:buClr>
              <a:buSzPct val="39285"/>
              <a:buFont typeface="Arial"/>
              <a:buNone/>
            </a:pPr>
            <a:r>
              <a:rPr lang="en"/>
              <a:t>Characteristics</a:t>
            </a:r>
          </a:p>
        </p:txBody>
      </p:sp>
      <p:sp>
        <p:nvSpPr>
          <p:cNvPr id="94" name="Shape 94"/>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304800" rtl="0">
              <a:lnSpc>
                <a:spcPct val="100000"/>
              </a:lnSpc>
              <a:spcBef>
                <a:spcPts val="0"/>
              </a:spcBef>
              <a:buClr>
                <a:srgbClr val="000000"/>
              </a:buClr>
              <a:buSzPct val="100000"/>
              <a:buFont typeface="Times New Roman"/>
            </a:pPr>
            <a:r>
              <a:rPr lang="en" sz="1200">
                <a:solidFill>
                  <a:srgbClr val="000000"/>
                </a:solidFill>
                <a:latin typeface="Times New Roman"/>
                <a:ea typeface="Times New Roman"/>
                <a:cs typeface="Times New Roman"/>
                <a:sym typeface="Times New Roman"/>
              </a:rPr>
              <a:t>Values- patience, determination, honesty, and understanding</a:t>
            </a:r>
          </a:p>
          <a:p>
            <a:pPr marL="457200" lvl="0" indent="-304800" rtl="0">
              <a:lnSpc>
                <a:spcPct val="100000"/>
              </a:lnSpc>
              <a:spcBef>
                <a:spcPts val="0"/>
              </a:spcBef>
              <a:buClr>
                <a:srgbClr val="000000"/>
              </a:buClr>
              <a:buSzPct val="100000"/>
              <a:buFont typeface="Times New Roman"/>
            </a:pPr>
            <a:r>
              <a:rPr lang="en" sz="1200">
                <a:solidFill>
                  <a:srgbClr val="000000"/>
                </a:solidFill>
                <a:latin typeface="Times New Roman"/>
                <a:ea typeface="Times New Roman"/>
                <a:cs typeface="Times New Roman"/>
                <a:sym typeface="Times New Roman"/>
              </a:rPr>
              <a:t>Tasks and responsibilities- </a:t>
            </a:r>
            <a:r>
              <a:rPr lang="en" sz="1200">
                <a:solidFill>
                  <a:srgbClr val="000000"/>
                </a:solidFill>
                <a:highlight>
                  <a:srgbClr val="FFFFFF"/>
                </a:highlight>
                <a:latin typeface="Times New Roman"/>
                <a:ea typeface="Times New Roman"/>
                <a:cs typeface="Times New Roman"/>
                <a:sym typeface="Times New Roman"/>
              </a:rPr>
              <a:t>Criminal defense attorneys have a duty to avoid conflicts of interests when representing their clients. For example, if several accountants are accused of criminal fraud their defenses may include shifting blame to one another. Attorneys cannot implicate one client to help another. Attorneys must also ensure that past clients do not create conflicts in current cases. For instance, an attorney may not be able to adequately attack a witness if the two of them previously shared an attorney-client relationship.</a:t>
            </a:r>
          </a:p>
          <a:p>
            <a:pPr marL="457200" lvl="0" indent="-304800" rtl="0">
              <a:lnSpc>
                <a:spcPct val="100000"/>
              </a:lnSpc>
              <a:spcBef>
                <a:spcPts val="0"/>
              </a:spcBef>
              <a:buClr>
                <a:srgbClr val="000000"/>
              </a:buClr>
              <a:buSzPct val="100000"/>
              <a:buFont typeface="Times New Roman"/>
            </a:pPr>
            <a:r>
              <a:rPr lang="en" sz="1200">
                <a:solidFill>
                  <a:srgbClr val="000000"/>
                </a:solidFill>
                <a:highlight>
                  <a:srgbClr val="FFFFFF"/>
                </a:highlight>
                <a:latin typeface="Times New Roman"/>
                <a:ea typeface="Times New Roman"/>
                <a:cs typeface="Times New Roman"/>
                <a:sym typeface="Times New Roman"/>
              </a:rPr>
              <a:t>Work hours- Criminal defense lawyers typically work at least 40 hours a week, but longer hours are common. Additionally, work hours may be irregular because evenings and weekends may be required by clients or law firms.</a:t>
            </a:r>
          </a:p>
          <a:p>
            <a:pPr marL="457200" lvl="0" indent="-304800" rtl="0">
              <a:lnSpc>
                <a:spcPct val="100000"/>
              </a:lnSpc>
              <a:spcBef>
                <a:spcPts val="0"/>
              </a:spcBef>
              <a:buClr>
                <a:srgbClr val="000000"/>
              </a:buClr>
              <a:buSzPct val="100000"/>
              <a:buFont typeface="Times New Roman"/>
            </a:pPr>
            <a:r>
              <a:rPr lang="en" sz="1200">
                <a:solidFill>
                  <a:srgbClr val="000000"/>
                </a:solidFill>
                <a:highlight>
                  <a:srgbClr val="FFFFFF"/>
                </a:highlight>
                <a:latin typeface="Times New Roman"/>
                <a:ea typeface="Times New Roman"/>
                <a:cs typeface="Times New Roman"/>
                <a:sym typeface="Times New Roman"/>
              </a:rPr>
              <a:t>Education and training- A criminal lawyer must hold a juris doctorate and an attorney’s license in order to practice criminal law. Experience in criminal law is advisable before obtaining a position as a criminal lawyer. However, significant clinical experience may be equated with some criminal law experience for a recent graduate. Or, participation in internships, volunteer positions or part-time jobs with public defenders and prosecutor offices can be the necessary work experience required.</a:t>
            </a:r>
          </a:p>
          <a:p>
            <a:pPr marL="457200" lvl="0" indent="-304800" rtl="0">
              <a:lnSpc>
                <a:spcPct val="100000"/>
              </a:lnSpc>
              <a:spcBef>
                <a:spcPts val="0"/>
              </a:spcBef>
              <a:buClr>
                <a:srgbClr val="000000"/>
              </a:buClr>
              <a:buSzPct val="100000"/>
              <a:buFont typeface="Times New Roman"/>
            </a:pPr>
            <a:r>
              <a:rPr lang="en" sz="1200">
                <a:solidFill>
                  <a:srgbClr val="000000"/>
                </a:solidFill>
                <a:highlight>
                  <a:srgbClr val="FFFFFF"/>
                </a:highlight>
                <a:latin typeface="Times New Roman"/>
                <a:ea typeface="Times New Roman"/>
                <a:cs typeface="Times New Roman"/>
                <a:sym typeface="Times New Roman"/>
              </a:rPr>
              <a:t>Salary and benefits-The average salary of a criminal lawyer is $78,500. However, the salary can range from $45,000 to $130,000.  Interestingly, private criminal lawyers make the lowest earnings among lawyers. Experience and rising to the top of the career ladder however increases a criminal lawyer’s pay scale.  </a:t>
            </a:r>
          </a:p>
          <a:p>
            <a:pPr marL="457200" lvl="0" indent="-304800">
              <a:lnSpc>
                <a:spcPct val="100000"/>
              </a:lnSpc>
              <a:spcBef>
                <a:spcPts val="0"/>
              </a:spcBef>
              <a:buClr>
                <a:srgbClr val="000000"/>
              </a:buClr>
              <a:buSzPct val="100000"/>
              <a:buFont typeface="Times New Roman"/>
            </a:pPr>
            <a:r>
              <a:rPr lang="en" sz="1200">
                <a:solidFill>
                  <a:srgbClr val="000000"/>
                </a:solidFill>
                <a:highlight>
                  <a:srgbClr val="FFFFFF"/>
                </a:highlight>
                <a:latin typeface="Times New Roman"/>
                <a:ea typeface="Times New Roman"/>
                <a:cs typeface="Times New Roman"/>
                <a:sym typeface="Times New Roman"/>
              </a:rPr>
              <a:t>Career outlook- Traditionally, a criminal lawyer begins as a junior associate at a law firm, a prosecutor, or a public defender.  Next, a criminal lawyer can advance to senior associate at a law firm or as a solo practitioner who is essentially self-employed.  The ultimate aspiration for a criminal lawyer may be as a partner in a law firm.</a:t>
            </a:r>
          </a:p>
        </p:txBody>
      </p:sp>
    </p:spTree>
  </p:cSld>
  <p:clrMapOvr>
    <a:masterClrMapping/>
  </p:clrMapOvr>
  <p:transition spd="slow">
    <p:fade/>
  </p:transition>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1496</Words>
  <Application>Microsoft Office PowerPoint</Application>
  <PresentationFormat>On-screen Show (16:9)</PresentationFormat>
  <Paragraphs>41</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simple-light-2</vt:lpstr>
      <vt:lpstr>Career Research Project</vt:lpstr>
      <vt:lpstr>Equine (Horse) Trainer</vt:lpstr>
      <vt:lpstr>Characteristics</vt:lpstr>
      <vt:lpstr>Choir teacher</vt:lpstr>
      <vt:lpstr>Characteristics</vt:lpstr>
      <vt:lpstr>Criminal Lawyer</vt:lpstr>
      <vt:lpstr>Characteristics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Research Project</dc:title>
  <cp:lastModifiedBy>alisonritz</cp:lastModifiedBy>
  <cp:revision>1</cp:revision>
  <dcterms:modified xsi:type="dcterms:W3CDTF">2016-05-24T16:56:11Z</dcterms:modified>
</cp:coreProperties>
</file>